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98" r:id="rId3"/>
    <p:sldId id="295" r:id="rId4"/>
    <p:sldId id="287" r:id="rId5"/>
    <p:sldId id="288" r:id="rId6"/>
    <p:sldId id="290" r:id="rId7"/>
    <p:sldId id="292" r:id="rId8"/>
    <p:sldId id="293" r:id="rId9"/>
    <p:sldId id="294" r:id="rId10"/>
    <p:sldId id="296" r:id="rId11"/>
    <p:sldId id="297" r:id="rId12"/>
    <p:sldId id="256" r:id="rId13"/>
    <p:sldId id="257" r:id="rId14"/>
    <p:sldId id="274" r:id="rId15"/>
    <p:sldId id="275" r:id="rId16"/>
    <p:sldId id="277" r:id="rId17"/>
    <p:sldId id="270" r:id="rId18"/>
    <p:sldId id="272" r:id="rId19"/>
    <p:sldId id="273" r:id="rId20"/>
    <p:sldId id="278" r:id="rId21"/>
    <p:sldId id="279" r:id="rId22"/>
    <p:sldId id="280" r:id="rId23"/>
    <p:sldId id="299" r:id="rId24"/>
    <p:sldId id="300" r:id="rId25"/>
    <p:sldId id="301" r:id="rId26"/>
    <p:sldId id="302" r:id="rId27"/>
    <p:sldId id="283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750CD"/>
    <a:srgbClr val="0A8184"/>
    <a:srgbClr val="652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671" autoAdjust="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95F3-00C4-4333-8C74-61494B521F1D}" type="datetimeFigureOut">
              <a:rPr lang="fa-IR" smtClean="0"/>
              <a:pPr/>
              <a:t>1441/10/16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8EF4-31FE-4090-87E0-FF3E18CE8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2808312"/>
          </a:xfrm>
        </p:spPr>
        <p:txBody>
          <a:bodyPr>
            <a:noAutofit/>
          </a:bodyPr>
          <a:lstStyle/>
          <a:p>
            <a:r>
              <a:rPr lang="fa-IR" sz="5400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5400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cs typeface="B Nazanin" pitchFamily="2" charset="-78"/>
              </a:rPr>
              <a:t>کارگاه آموزشی</a:t>
            </a:r>
            <a:r>
              <a:rPr lang="fa-IR" sz="54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54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5400" b="1" dirty="0" smtClean="0">
                <a:solidFill>
                  <a:srgbClr val="3750CD"/>
                </a:solidFill>
                <a:cs typeface="B Nazanin" pitchFamily="2" charset="-78"/>
              </a:rPr>
              <a:t> تعالی کیفیت پژوهش دانشگاهی</a:t>
            </a:r>
            <a:endParaRPr lang="en-US" sz="5400" dirty="0">
              <a:solidFill>
                <a:srgbClr val="3750CD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008" y="3638029"/>
            <a:ext cx="4195192" cy="223924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b="1" dirty="0" smtClean="0">
                <a:solidFill>
                  <a:srgbClr val="C00000"/>
                </a:solidFill>
                <a:cs typeface="B Nazanin" pitchFamily="2" charset="-78"/>
              </a:rPr>
              <a:t>حوزه معاونت پژوهشی</a:t>
            </a:r>
          </a:p>
          <a:p>
            <a:r>
              <a:rPr lang="fa-IR" sz="4000" b="1" dirty="0" smtClean="0">
                <a:solidFill>
                  <a:srgbClr val="C00000"/>
                </a:solidFill>
                <a:cs typeface="B Nazanin" pitchFamily="2" charset="-78"/>
              </a:rPr>
              <a:t>دانشگاه اصفهان</a:t>
            </a: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88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تمرين خوش سليقه بودن</a:t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a-IR" sz="3600" b="1" dirty="0" smtClean="0">
              <a:solidFill>
                <a:srgbClr val="3750CD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628800"/>
            <a:ext cx="712879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تعداد زياد مقاله متوسط: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وقت و سليقه خود را با تعداد زيادي از مقالات بي کيفيت تلف نکنيد.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مطالعه مقالات منتخب: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مقالات با تعداد ارجاعات بالا و مقالات چاپ شده در مجلات با کيفيت بين المللي</a:t>
            </a:r>
            <a:endParaRPr lang="fa-IR" sz="2000" b="1" dirty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/>
            <a:r>
              <a:rPr lang="fa-IR" sz="2000" b="1" dirty="0" smtClean="0">
                <a:solidFill>
                  <a:srgbClr val="3750CD"/>
                </a:solidFill>
                <a:cs typeface="B Nazanin" pitchFamily="2" charset="-78"/>
              </a:rPr>
              <a:t>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دسته بندي مقالات</a:t>
            </a:r>
          </a:p>
          <a:p>
            <a:pPr marL="342900" indent="-342900"/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      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- نوع الف: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فهم 80% (ايده اصلي، روش حل، و نتايج اصلي)  </a:t>
            </a:r>
          </a:p>
          <a:p>
            <a:pPr marL="342900" indent="-342900"/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       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- نوع ب  :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فهم 50% (ايده اصلي و نتايج)</a:t>
            </a:r>
          </a:p>
          <a:p>
            <a:pPr marL="342900" indent="-342900"/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      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-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نوع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ج  :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فهم 20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%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(مطالعه مقدمه)</a:t>
            </a:r>
          </a:p>
          <a:p>
            <a:pPr marL="342900" indent="-342900"/>
            <a:endParaRPr lang="fa-IR" sz="20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از مقالات با کيفيت تعريف و از مقالات بي کيفيت انتقاد کنيد 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1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پايش فعاليت هاي گروههاي تحقيقاتي برجسته</a:t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a-IR" sz="3600" b="1" dirty="0" smtClean="0">
              <a:solidFill>
                <a:srgbClr val="3750CD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628800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شناسائي گروههاي تحقيقاتي در سطح ملي/جهاني</a:t>
            </a:r>
            <a:endParaRPr lang="fa-IR" sz="2000" b="1" dirty="0" smtClean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تشخيص و شناسائي موضوعات روز اين گروهها</a:t>
            </a:r>
            <a:endParaRPr lang="fa-IR" sz="2000" b="1" dirty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/>
            <a:r>
              <a:rPr lang="fa-IR" sz="2000" b="1" dirty="0" smtClean="0">
                <a:solidFill>
                  <a:srgbClr val="3750CD"/>
                </a:solidFill>
                <a:cs typeface="B Nazanin" pitchFamily="2" charset="-78"/>
              </a:rPr>
              <a:t>      </a:t>
            </a:r>
          </a:p>
          <a:p>
            <a:pPr marL="342900" indent="-342900"/>
            <a:r>
              <a:rPr lang="fa-IR" sz="2000" b="1" dirty="0" smtClean="0">
                <a:solidFill>
                  <a:srgbClr val="3750CD"/>
                </a:solidFill>
                <a:cs typeface="B Nazanin" pitchFamily="2" charset="-78"/>
              </a:rPr>
              <a:t>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تعامل/همکاري با اين گروهها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/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        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-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دنبال 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کردن فعاليت هاي پژوهشي اين گروهها  </a:t>
            </a:r>
            <a:endParaRPr lang="fa-IR" sz="2000" b="1" dirty="0" smtClean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/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        - ارزيابي کمي و کيفي فعاليت هاي پژوهشي آنها  </a:t>
            </a:r>
          </a:p>
          <a:p>
            <a:pPr marL="342900" indent="-342900"/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        - بررسي امکان 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کار مشترک با اين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گروهها</a:t>
            </a:r>
          </a:p>
          <a:p>
            <a:pPr marL="342900" indent="-342900"/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        - بررسي امکان استفاده از فرصت هاي داخلي/خارجي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0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6700" b="1" dirty="0" smtClean="0">
                <a:solidFill>
                  <a:srgbClr val="002060"/>
                </a:solidFill>
                <a:cs typeface="B Titr" pitchFamily="2" charset="-78"/>
              </a:rPr>
              <a:t>سنجش کیفیت مجلات </a:t>
            </a:r>
            <a:r>
              <a:rPr lang="fa-IR" sz="80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/>
            </a:r>
            <a:br>
              <a:rPr lang="fa-IR" sz="80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</a:b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6672"/>
            <a:ext cx="7725544" cy="5649491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fa-IR" sz="4200" dirty="0" smtClean="0">
                <a:solidFill>
                  <a:srgbClr val="C00000"/>
                </a:solidFill>
                <a:cs typeface="B Titr" pitchFamily="2" charset="-78"/>
              </a:rPr>
              <a:t>ملاکهای لازم برای سنجش اعتبار مجلات</a:t>
            </a:r>
          </a:p>
          <a:p>
            <a:pPr marL="457200" indent="-457200" algn="ctr">
              <a:buNone/>
            </a:pPr>
            <a:r>
              <a:rPr lang="fa-IR" sz="3800" dirty="0" smtClean="0">
                <a:solidFill>
                  <a:srgbClr val="65246A"/>
                </a:solidFill>
                <a:cs typeface="B Titr" pitchFamily="2" charset="-78"/>
              </a:rPr>
              <a:t> </a:t>
            </a:r>
            <a:endParaRPr lang="fa-IR" sz="31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457200" indent="-457200">
              <a:lnSpc>
                <a:spcPct val="120000"/>
              </a:lnSpc>
              <a:buNone/>
            </a:pPr>
            <a:r>
              <a:rPr lang="fa-IR" sz="3100" b="1" dirty="0" smtClean="0">
                <a:solidFill>
                  <a:srgbClr val="3750CD"/>
                </a:solidFill>
                <a:cs typeface="B Nazanin" pitchFamily="2" charset="-78"/>
              </a:rPr>
              <a:t>1. علمی – پژوهشی باشد.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fa-IR" sz="3100" b="1" dirty="0" smtClean="0">
                <a:solidFill>
                  <a:srgbClr val="3750CD"/>
                </a:solidFill>
                <a:cs typeface="B Nazanin" pitchFamily="2" charset="-78"/>
              </a:rPr>
              <a:t>2. در مورد مجلات داخلی از وزارتین  مجوز داشته (جزء نشریات معتبر وزارتین باشد) و جزء لیست مجلات مصوب هیأت ممیزه دانشگاه باشد.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fa-IR" sz="3100" b="1" dirty="0" smtClean="0">
                <a:solidFill>
                  <a:srgbClr val="3750CD"/>
                </a:solidFill>
                <a:cs typeface="B Nazanin" pitchFamily="2" charset="-78"/>
              </a:rPr>
              <a:t>3. در مورد مجلات خارجی، مجله دارای نمایه </a:t>
            </a:r>
            <a:r>
              <a:rPr lang="en-US" sz="3100" b="1" dirty="0" smtClean="0">
                <a:solidFill>
                  <a:srgbClr val="3750CD"/>
                </a:solidFill>
                <a:cs typeface="B Nazanin" pitchFamily="2" charset="-78"/>
              </a:rPr>
              <a:t>Scopus</a:t>
            </a:r>
            <a:r>
              <a:rPr lang="fa-IR" sz="3100" b="1" dirty="0" smtClean="0">
                <a:solidFill>
                  <a:srgbClr val="3750CD"/>
                </a:solidFill>
                <a:cs typeface="B Nazanin" pitchFamily="2" charset="-78"/>
              </a:rPr>
              <a:t> یا </a:t>
            </a:r>
            <a:r>
              <a:rPr lang="en-US" sz="3100" b="1" dirty="0" smtClean="0">
                <a:solidFill>
                  <a:srgbClr val="3750CD"/>
                </a:solidFill>
                <a:cs typeface="B Nazanin" pitchFamily="2" charset="-78"/>
              </a:rPr>
              <a:t>ISI</a:t>
            </a:r>
            <a:r>
              <a:rPr lang="fa-IR" sz="3100" b="1" dirty="0" smtClean="0">
                <a:solidFill>
                  <a:srgbClr val="3750CD"/>
                </a:solidFill>
                <a:cs typeface="B Nazanin" pitchFamily="2" charset="-78"/>
              </a:rPr>
              <a:t> باشد</a:t>
            </a:r>
            <a:r>
              <a:rPr lang="fa-IR" sz="3800" dirty="0" smtClean="0">
                <a:cs typeface="B Nazanin" pitchFamily="2" charset="-78"/>
              </a:rPr>
              <a:t>.</a:t>
            </a:r>
          </a:p>
          <a:p>
            <a:pPr marL="457200" indent="-457200">
              <a:buFontTx/>
              <a:buChar char="-"/>
            </a:pPr>
            <a:endParaRPr lang="fa-IR" sz="3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3300" b="1" dirty="0" smtClean="0">
                <a:solidFill>
                  <a:srgbClr val="C00000"/>
                </a:solidFill>
                <a:cs typeface="B Nazanin" pitchFamily="2" charset="-78"/>
              </a:rPr>
              <a:t>1- مجله بايد کاملا تخصصی باشد.</a:t>
            </a:r>
            <a: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endParaRPr lang="en-US" dirty="0"/>
          </a:p>
        </p:txBody>
      </p:sp>
      <p:pic>
        <p:nvPicPr>
          <p:cNvPr id="4098" name="Picture 2" descr="C:\Documents and Settings\m.tavoosi\Desktop\1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688632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.tavoosi\Desktop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5446" y="3449"/>
            <a:ext cx="9944000" cy="7457999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3154700" y="4243948"/>
            <a:ext cx="3672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8660" y="4387964"/>
            <a:ext cx="6552728" cy="8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5810" y="4549884"/>
            <a:ext cx="6552728" cy="8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1520" y="4716760"/>
            <a:ext cx="6552728" cy="8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.tavoosi\Desktop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69360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856984" cy="1196753"/>
          </a:xfrm>
        </p:spPr>
        <p:txBody>
          <a:bodyPr>
            <a:noAutofit/>
          </a:bodyPr>
          <a:lstStyle/>
          <a:p>
            <a:r>
              <a:rPr lang="fa-IR" sz="3000" b="1" dirty="0" smtClean="0">
                <a:solidFill>
                  <a:srgbClr val="C00000"/>
                </a:solidFill>
                <a:cs typeface="B Nazanin" pitchFamily="2" charset="-78"/>
              </a:rPr>
              <a:t>2- مجلات با مرتبه کیفی </a:t>
            </a:r>
            <a:r>
              <a:rPr lang="en-US" sz="3000" b="1" dirty="0" smtClean="0">
                <a:solidFill>
                  <a:srgbClr val="C00000"/>
                </a:solidFill>
                <a:cs typeface="B Nazanin" pitchFamily="2" charset="-78"/>
              </a:rPr>
              <a:t>Q3</a:t>
            </a:r>
            <a:r>
              <a:rPr lang="fa-IR" sz="3000" b="1" dirty="0" smtClean="0">
                <a:solidFill>
                  <a:srgbClr val="C00000"/>
                </a:solidFill>
                <a:cs typeface="B Nazanin" pitchFamily="2" charset="-78"/>
              </a:rPr>
              <a:t> نباید جهت چاپ، هزینه دريافت نماید.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39379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Documents and Settings\m.tavoosi\Desktop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3- مجله بایستی حداقل 10 سال سابقه انتشار داشته باشد.</a:t>
            </a: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endParaRPr lang="en-US" dirty="0"/>
          </a:p>
        </p:txBody>
      </p:sp>
      <p:pic>
        <p:nvPicPr>
          <p:cNvPr id="2050" name="Picture 2" descr="C:\Documents and Settings\m.tavoosi\Desktop\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.tavoosi\Desktop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چرا بايد تحقيق/پژوهش انجام دهيم؟</a:t>
            </a:r>
            <a:endParaRPr lang="en-US" sz="4000" dirty="0">
              <a:solidFill>
                <a:srgbClr val="3750CD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7704" y="1628799"/>
            <a:ext cx="6931496" cy="223924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100" b="1" dirty="0" smtClean="0">
                <a:solidFill>
                  <a:srgbClr val="C00000"/>
                </a:solidFill>
                <a:cs typeface="B Nazanin" pitchFamily="2" charset="-78"/>
              </a:rPr>
              <a:t>عوامل داخلي: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علاقه شخصي (حس رضايتمندي و کنجکاوي)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حس </a:t>
            </a:r>
            <a:r>
              <a:rPr lang="fa-IR" sz="2500" b="1" dirty="0">
                <a:solidFill>
                  <a:srgbClr val="3750CD"/>
                </a:solidFill>
                <a:cs typeface="B Nazanin" pitchFamily="2" charset="-78"/>
              </a:rPr>
              <a:t>بلند </a:t>
            </a: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همتي/جاه طلبي قوي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3514998"/>
            <a:ext cx="8229600" cy="2146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3100" b="1" dirty="0" smtClean="0">
                <a:solidFill>
                  <a:srgbClr val="C00000"/>
                </a:solidFill>
                <a:cs typeface="B Nazanin" pitchFamily="2" charset="-78"/>
              </a:rPr>
              <a:t>عوامل خارجي: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مدرک تحصيلي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والدين، معلم، و دوستان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فشار اجتماعي</a:t>
            </a:r>
            <a:r>
              <a:rPr lang="en-US" sz="25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(حس افتخارآفريني و مسئوليت پذيري)</a:t>
            </a:r>
            <a:endParaRPr lang="fa-IR" sz="2500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45016" cy="850106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4- مجلات نمایه شده در</a:t>
            </a:r>
            <a:r>
              <a:rPr lang="en-US" sz="2800" b="1" dirty="0" smtClean="0">
                <a:solidFill>
                  <a:srgbClr val="C00000"/>
                </a:solidFill>
                <a:cs typeface="B Nazanin" pitchFamily="2" charset="-78"/>
              </a:rPr>
              <a:t>Scopus 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حداقل دارای </a:t>
            </a:r>
            <a:r>
              <a:rPr lang="en-US" sz="2800" b="1" dirty="0" smtClean="0">
                <a:solidFill>
                  <a:srgbClr val="C00000"/>
                </a:solidFill>
                <a:cs typeface="B Nazanin" pitchFamily="2" charset="-78"/>
              </a:rPr>
              <a:t>H Index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= 20 باشند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m.tavoosi\Desktop\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99412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cs typeface="B Nazanin" pitchFamily="2" charset="-78"/>
              </a:rPr>
              <a:t/>
            </a:r>
            <a:br>
              <a:rPr lang="en-US" sz="2800" b="1" dirty="0" smtClean="0">
                <a:cs typeface="B Nazanin" pitchFamily="2" charset="-78"/>
              </a:rPr>
            </a:b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5- زمان </a:t>
            </a:r>
            <a:r>
              <a:rPr lang="fa-IR" sz="2800" b="1" u="sng" dirty="0" smtClean="0">
                <a:solidFill>
                  <a:srgbClr val="C00000"/>
                </a:solidFill>
                <a:cs typeface="B Nazanin" pitchFamily="2" charset="-78"/>
              </a:rPr>
              <a:t>دريافت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تا </a:t>
            </a:r>
            <a:r>
              <a:rPr lang="fa-IR" sz="2800" b="1" u="sng" dirty="0" smtClean="0">
                <a:solidFill>
                  <a:srgbClr val="C00000"/>
                </a:solidFill>
                <a:cs typeface="B Nazanin" pitchFamily="2" charset="-78"/>
              </a:rPr>
              <a:t>پذيرش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مقاله منطقی باشد (حداقل 3 ماه)</a:t>
            </a:r>
            <a:b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6- مقاله دارای فرایند داوری فنی/علمی/تخصصی باشد (حداقل 2 داور)</a:t>
            </a:r>
            <a:r>
              <a:rPr lang="fa-IR" sz="2800" b="1" dirty="0" smtClean="0">
                <a:cs typeface="B Nazanin" pitchFamily="2" charset="-78"/>
              </a:rPr>
              <a:t/>
            </a:r>
            <a:br>
              <a:rPr lang="fa-IR" sz="2800" b="1" dirty="0" smtClean="0">
                <a:cs typeface="B Nazanin" pitchFamily="2" charset="-78"/>
              </a:rPr>
            </a:br>
            <a:r>
              <a:rPr lang="fa-IR" sz="2800" b="1" dirty="0" smtClean="0">
                <a:cs typeface="B Nazanin" pitchFamily="2" charset="-78"/>
              </a:rPr>
              <a:t>.</a:t>
            </a:r>
            <a:br>
              <a:rPr lang="fa-IR" sz="2800" b="1" dirty="0" smtClean="0">
                <a:cs typeface="B Nazanin" pitchFamily="2" charset="-78"/>
              </a:rPr>
            </a:br>
            <a:endParaRPr lang="en-US" sz="2800" b="1" dirty="0"/>
          </a:p>
        </p:txBody>
      </p:sp>
      <p:pic>
        <p:nvPicPr>
          <p:cNvPr id="1026" name="Picture 2" descr="C:\Documents and Settings\m.tavoosi\Desktop\davar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84576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22114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7-  تعداد شماره های منتشر شده هر مجله در سال منطقی باشد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m.tavoosi\Desktop\vo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4594"/>
            <a:ext cx="9144000" cy="5393406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eft Brace 3"/>
          <p:cNvSpPr/>
          <p:nvPr/>
        </p:nvSpPr>
        <p:spPr>
          <a:xfrm>
            <a:off x="467544" y="3068960"/>
            <a:ext cx="288032" cy="86409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67544" y="4077072"/>
            <a:ext cx="288032" cy="86409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929015" cy="51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91264" cy="1138138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8-  تعداد مقالات چاپ شده در یک شماره محدود باشد</a:t>
            </a:r>
            <a:b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9- نویسندگان از یک کشور خاص (ایران) نباشند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361950"/>
            <a:ext cx="78771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0867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6896248" cy="542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83152" cy="1138138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10- هیات تحریریه نشریه معتبر باشد.</a:t>
            </a:r>
            <a:b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11- انتشارات نشریه معتبر باشد.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000" dirty="0" smtClean="0">
                <a:solidFill>
                  <a:srgbClr val="002060"/>
                </a:solidFill>
                <a:cs typeface="B Titr" pitchFamily="2" charset="-78"/>
              </a:rPr>
              <a:t>معیارهای اختصاصی دانشکده ها</a:t>
            </a:r>
            <a:endParaRPr lang="en-US" sz="500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40871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84076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4000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مراحل انجام تحقيق</a:t>
            </a:r>
            <a:endParaRPr lang="en-US" sz="4000" dirty="0">
              <a:solidFill>
                <a:srgbClr val="3750CD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1800" y="1916832"/>
            <a:ext cx="5635352" cy="295232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تعريف مسئله تحقيق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fa-IR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انجام تحقيق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fa-IR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ارائه تحقيق </a:t>
            </a:r>
            <a:r>
              <a:rPr lang="fa-IR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88640"/>
            <a:ext cx="604867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624735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416824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2728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687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tavoosi\Desktop\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2728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5" y="39159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انتخاب مسئله تحقيق</a:t>
            </a:r>
            <a:endParaRPr lang="en-US" sz="4000" dirty="0">
              <a:solidFill>
                <a:srgbClr val="3750CD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7664" y="1628799"/>
            <a:ext cx="7291536" cy="223924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100" b="1" dirty="0" smtClean="0">
                <a:solidFill>
                  <a:srgbClr val="C00000"/>
                </a:solidFill>
                <a:cs typeface="B Nazanin" pitchFamily="2" charset="-78"/>
              </a:rPr>
              <a:t>تحقيق خوب به ميزان زيادي به </a:t>
            </a:r>
            <a:r>
              <a:rPr lang="fa-IR" sz="3100" b="1" u="sng" dirty="0" smtClean="0">
                <a:solidFill>
                  <a:srgbClr val="0070C0"/>
                </a:solidFill>
                <a:cs typeface="B Nazanin" pitchFamily="2" charset="-78"/>
              </a:rPr>
              <a:t>درستي</a:t>
            </a:r>
            <a:r>
              <a:rPr lang="fa-IR" sz="3100" b="1" dirty="0" smtClean="0">
                <a:solidFill>
                  <a:srgbClr val="C00000"/>
                </a:solidFill>
                <a:cs typeface="B Nazanin" pitchFamily="2" charset="-78"/>
              </a:rPr>
              <a:t> مسئله انتخاب شده بستگي دارد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50% کار تحقيق وقتي آن مسئله درست تعريف شده باشد انجام شده است!!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پيدا کردن يک مسئله خوب کار سختي است (اما شدني است)!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3868042"/>
            <a:ext cx="8229600" cy="2362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fa-IR" sz="2200" dirty="0" smtClean="0">
                <a:solidFill>
                  <a:srgbClr val="C00000"/>
                </a:solidFill>
                <a:cs typeface="B Nazanin" pitchFamily="2" charset="-78"/>
              </a:rPr>
            </a:br>
            <a:r>
              <a:rPr lang="fa-IR" sz="3100" b="1" dirty="0" smtClean="0">
                <a:solidFill>
                  <a:srgbClr val="C00000"/>
                </a:solidFill>
                <a:cs typeface="B Nazanin" pitchFamily="2" charset="-78"/>
              </a:rPr>
              <a:t>چگونه يک موضوع را انتخاب کنيم؟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موضوع قديمي است يا جديد؟ </a:t>
            </a:r>
            <a:r>
              <a:rPr lang="fa-IR" sz="2100" b="1" dirty="0" smtClean="0">
                <a:solidFill>
                  <a:srgbClr val="0A8184"/>
                </a:solidFill>
                <a:cs typeface="B Nazanin" pitchFamily="2" charset="-78"/>
              </a:rPr>
              <a:t>موضوعات و مسائل جديد اهميت بيشتري دارند.</a:t>
            </a: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ميزان </a:t>
            </a:r>
            <a:r>
              <a:rPr lang="fa-IR" sz="2500" b="1" u="sng" dirty="0" smtClean="0">
                <a:solidFill>
                  <a:srgbClr val="3750CD"/>
                </a:solidFill>
                <a:cs typeface="B Nazanin" pitchFamily="2" charset="-78"/>
              </a:rPr>
              <a:t>تاثير</a:t>
            </a: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 گذاري موضوع چقدر است؟ </a:t>
            </a:r>
            <a:r>
              <a:rPr lang="fa-IR" sz="2100" b="1" dirty="0" smtClean="0">
                <a:solidFill>
                  <a:srgbClr val="0A8184"/>
                </a:solidFill>
                <a:cs typeface="B Nazanin" pitchFamily="2" charset="-78"/>
              </a:rPr>
              <a:t>عموما موضوعات کاربردي و چالش برانگيز علمي/فني اهميت بيشتري دارند.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500" b="1" dirty="0" smtClean="0">
                <a:solidFill>
                  <a:srgbClr val="3750CD"/>
                </a:solidFill>
                <a:cs typeface="B Nazanin" pitchFamily="2" charset="-78"/>
              </a:rPr>
              <a:t>اهميت از ديد ساير گروه هاي تحقيقاتي چقدر است؟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srgbClr val="3750CD"/>
                </a:solidFill>
                <a:cs typeface="B Nazanin" pitchFamily="2" charset="-78"/>
              </a:rPr>
              <a:t>مشخصات (دستاوردهاي مورد انتظار) اصلی تحقیق:</a:t>
            </a:r>
            <a:br>
              <a:rPr lang="fa-IR" sz="3600" b="1" dirty="0" smtClean="0">
                <a:solidFill>
                  <a:srgbClr val="3750CD"/>
                </a:solidFill>
                <a:cs typeface="B Nazanin" pitchFamily="2" charset="-78"/>
              </a:rPr>
            </a:br>
            <a:endParaRPr lang="fa-IR" sz="3600" b="1" dirty="0" smtClean="0">
              <a:solidFill>
                <a:srgbClr val="3750CD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412777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600" b="1" dirty="0" smtClean="0">
                <a:solidFill>
                  <a:srgbClr val="008000"/>
                </a:solidFill>
                <a:cs typeface="B Nazanin" pitchFamily="2" charset="-78"/>
              </a:rPr>
              <a:t>یک دستاورد اصلی بهتر از چند دستاورد فرعی است.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600" b="1" dirty="0" smtClean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600" b="1" dirty="0" smtClean="0">
                <a:solidFill>
                  <a:srgbClr val="008000"/>
                </a:solidFill>
                <a:cs typeface="B Nazanin" pitchFamily="2" charset="-78"/>
              </a:rPr>
              <a:t>نوع هدف تحقیق چیست؟ کشف علمی، اختراع، </a:t>
            </a:r>
            <a:r>
              <a:rPr lang="en-US" sz="2600" b="1" dirty="0" smtClean="0">
                <a:solidFill>
                  <a:srgbClr val="008000"/>
                </a:solidFill>
                <a:cs typeface="B Nazanin" pitchFamily="2" charset="-78"/>
              </a:rPr>
              <a:t>integration</a:t>
            </a:r>
            <a:r>
              <a:rPr lang="fa-IR" sz="2600" b="1" dirty="0" smtClean="0">
                <a:solidFill>
                  <a:srgbClr val="008000"/>
                </a:solidFill>
                <a:cs typeface="B Nazanin" pitchFamily="2" charset="-78"/>
              </a:rPr>
              <a:t>، کاربردي.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600" b="1" dirty="0" smtClean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600" b="1" dirty="0" smtClean="0">
                <a:solidFill>
                  <a:srgbClr val="008000"/>
                </a:solidFill>
                <a:cs typeface="B Nazanin" pitchFamily="2" charset="-78"/>
              </a:rPr>
              <a:t>روش:تشخیص، توصیف و ارائه ایده اصلی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600" b="1" dirty="0" smtClean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600" b="1" dirty="0" smtClean="0">
                <a:solidFill>
                  <a:srgbClr val="008000"/>
                </a:solidFill>
                <a:cs typeface="B Nazanin" pitchFamily="2" charset="-78"/>
              </a:rPr>
              <a:t>طرح صحیح مسئله به منظور روشن شدن صورت مسئله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600" b="1" dirty="0" smtClean="0">
              <a:solidFill>
                <a:srgbClr val="008000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600" b="1" dirty="0" smtClean="0">
                <a:solidFill>
                  <a:srgbClr val="008000"/>
                </a:solidFill>
                <a:cs typeface="B Nazanin" pitchFamily="2" charset="-78"/>
              </a:rPr>
              <a:t>نوآوری! نوآوری! نوآوری! 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008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نوآوری! نوآوری! نوآوری!</a:t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a-IR" sz="3600" b="1" dirty="0" smtClean="0">
              <a:solidFill>
                <a:srgbClr val="3750CD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/>
            <a:r>
              <a:rPr lang="fa-IR" sz="3000" b="1" dirty="0" smtClean="0">
                <a:solidFill>
                  <a:srgbClr val="C00000"/>
                </a:solidFill>
                <a:cs typeface="B Nazanin" pitchFamily="2" charset="-78"/>
              </a:rPr>
              <a:t>چگونه می توان مسئله تحقیق را شناسایی نمود؟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راه حل جدید برای مسائل قدیمی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طرح مسائل جدید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طرح حوزه و موضوع جدید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مسئله تحقیق خوب و بد</a:t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a-IR" sz="3600" b="1" dirty="0" smtClean="0">
              <a:solidFill>
                <a:srgbClr val="3750CD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72728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3000" b="1" dirty="0" smtClean="0">
                <a:solidFill>
                  <a:srgbClr val="3750CD"/>
                </a:solidFill>
                <a:cs typeface="B Nazanin" pitchFamily="2" charset="-78"/>
              </a:rPr>
              <a:t>مسئله تحقیق خوب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8000"/>
                </a:solidFill>
                <a:cs typeface="B Nazanin" pitchFamily="2" charset="-78"/>
              </a:rPr>
              <a:t>بعد از انجام تحقیق افراد زیادی روی آن کار می کنند (شما درب را باز می کنید).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008000"/>
              </a:solidFill>
              <a:cs typeface="B Nazanin" pitchFamily="2" charset="-7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8000"/>
                </a:solidFill>
                <a:cs typeface="B Nazanin" pitchFamily="2" charset="-78"/>
              </a:rPr>
              <a:t>بعد از انجام تحقیق هیچ کس نمی تواند آن را بهبود دهد (شما درب را می بندید).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3000" b="1" dirty="0" smtClean="0">
                <a:solidFill>
                  <a:srgbClr val="3750CD"/>
                </a:solidFill>
                <a:cs typeface="B Nazanin" pitchFamily="2" charset="-78"/>
              </a:rPr>
              <a:t>مسئله تحقیق بد</a:t>
            </a:r>
          </a:p>
          <a:p>
            <a:pPr marL="342900" indent="-342900"/>
            <a:endParaRPr lang="fa-IR" sz="2400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marL="342900" indent="-342900"/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/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736" y="4869160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8000"/>
                </a:solidFill>
                <a:cs typeface="B Nazanin" pitchFamily="2" charset="-78"/>
              </a:rPr>
              <a:t>کسی تحقیق شما را دنبال/پيگيري نمی کند.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8000"/>
                </a:solidFill>
                <a:cs typeface="B Nazanin" pitchFamily="2" charset="-78"/>
              </a:rPr>
              <a:t>کسی به تحقیق شما اهمیت نمی دهد.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راجع به بلند همتی/جاه طلبی در تحقیق</a:t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a-IR" sz="3600" b="1" dirty="0" smtClean="0">
              <a:solidFill>
                <a:srgbClr val="3750CD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272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اصل:“ هدف بالا، پذیرش پایین“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انتخاب مسئله تحقیق با دو ویژگی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هدف بالا </a:t>
            </a:r>
            <a:r>
              <a:rPr lang="fa-IR" sz="2400" b="1" dirty="0" smtClean="0">
                <a:solidFill>
                  <a:srgbClr val="008000"/>
                </a:solidFill>
                <a:cs typeface="B Nazanin" pitchFamily="2" charset="-78"/>
              </a:rPr>
              <a:t>(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تحقیق وصله پینه ای مناسب نیست؛ مسئله تحقیق باید تاثیر دراز مدت داشته باشد</a:t>
            </a:r>
            <a:r>
              <a:rPr lang="fa-IR" sz="2400" b="1" dirty="0" smtClean="0">
                <a:solidFill>
                  <a:srgbClr val="008000"/>
                </a:solidFill>
                <a:cs typeface="B Nazanin" pitchFamily="2" charset="-78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3750CD"/>
                </a:solidFill>
                <a:cs typeface="B Nazanin" pitchFamily="2" charset="-78"/>
              </a:rPr>
              <a:t>پذیرش پایین 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(تعادل بین هدف بالا و عملیاتی بودن؛ نظر صاحبنظران بسیار کارگشاست).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ممیزی تحقیق</a:t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</a:br>
            <a:r>
              <a:rPr lang="fa-IR" sz="4000" b="1" dirty="0" smtClean="0">
                <a:solidFill>
                  <a:srgbClr val="3750CD"/>
                </a:solidFill>
                <a:cs typeface="B Nazanin" pitchFamily="2" charset="-78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a-IR" sz="3600" b="1" dirty="0" smtClean="0">
              <a:solidFill>
                <a:srgbClr val="3750CD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628800"/>
            <a:ext cx="777686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چرخه کامل تحقیق: 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تقليد،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یادگيري، 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آنالیز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و ابتکار (خلاقیت)     چشم باز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استفاده </a:t>
            </a:r>
            <a:r>
              <a:rPr lang="fa-IR" sz="2400" b="1" dirty="0">
                <a:solidFill>
                  <a:srgbClr val="3750CD"/>
                </a:solidFill>
                <a:cs typeface="B Nazanin" pitchFamily="2" charset="-78"/>
              </a:rPr>
              <a:t>از ابزار مراجع </a:t>
            </a:r>
          </a:p>
          <a:p>
            <a:pPr marL="342900" indent="-342900"/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       - رو به عقب (مراجع انتهاي مقالات)</a:t>
            </a:r>
          </a:p>
          <a:p>
            <a:pPr marL="342900" indent="-342900"/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       - رو به جلو (مقالاتی که این مقاله را مورد استفاده يا استناد قرار داده اند)</a:t>
            </a:r>
          </a:p>
          <a:p>
            <a:pPr marL="342900" indent="-342900"/>
            <a:r>
              <a:rPr lang="fa-IR" sz="2000" b="1" dirty="0" smtClean="0">
                <a:solidFill>
                  <a:srgbClr val="3750CD"/>
                </a:solidFill>
                <a:cs typeface="B Nazanin" pitchFamily="2" charset="-78"/>
              </a:rPr>
              <a:t>      </a:t>
            </a:r>
            <a:endParaRPr lang="en-US" sz="2000" b="1" dirty="0" smtClean="0">
              <a:solidFill>
                <a:srgbClr val="3750CD"/>
              </a:solidFill>
              <a:cs typeface="B Nazanin" pitchFamily="2" charset="-78"/>
            </a:endParaRPr>
          </a:p>
          <a:p>
            <a:pPr marL="342900" indent="-342900"/>
            <a:r>
              <a:rPr lang="fa-IR" sz="2000" b="1" dirty="0" smtClean="0">
                <a:solidFill>
                  <a:srgbClr val="3750CD"/>
                </a:solidFill>
                <a:cs typeface="B Nazanin" pitchFamily="2" charset="-78"/>
              </a:rPr>
              <a:t>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3750CD"/>
                </a:solidFill>
                <a:cs typeface="B Nazanin" pitchFamily="2" charset="-78"/>
              </a:rPr>
              <a:t>خواندن فعال و غیر فعال(موثر و غیر موثر)</a:t>
            </a:r>
          </a:p>
          <a:p>
            <a:pPr marL="342900" indent="-342900"/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       - خواندن مقاله با دید انتقادی  </a:t>
            </a:r>
          </a:p>
          <a:p>
            <a:pPr marL="342900" indent="-342900"/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        - خواندن به روش خودتان</a:t>
            </a:r>
          </a:p>
          <a:p>
            <a:pPr marL="342900" indent="-342900"/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        - خواندن بین </a:t>
            </a:r>
            <a:r>
              <a:rPr lang="fa-IR" sz="2000" b="1" dirty="0" smtClean="0">
                <a:solidFill>
                  <a:srgbClr val="008000"/>
                </a:solidFill>
                <a:cs typeface="B Nazanin" pitchFamily="2" charset="-78"/>
              </a:rPr>
              <a:t>خطوط (</a:t>
            </a:r>
            <a:r>
              <a:rPr lang="fa-IR" sz="2000" b="1" dirty="0">
                <a:solidFill>
                  <a:srgbClr val="008000"/>
                </a:solidFill>
                <a:cs typeface="B Nazanin" pitchFamily="2" charset="-78"/>
              </a:rPr>
              <a:t>نانوشته ها)</a:t>
            </a:r>
          </a:p>
          <a:p>
            <a:pPr marL="342900" indent="-342900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51720" y="223005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612</Words>
  <Application>Microsoft Office PowerPoint</Application>
  <PresentationFormat>On-screen Show (4:3)</PresentationFormat>
  <Paragraphs>121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B Nazanin</vt:lpstr>
      <vt:lpstr>B Titr</vt:lpstr>
      <vt:lpstr>Calibri</vt:lpstr>
      <vt:lpstr>Times New Roman</vt:lpstr>
      <vt:lpstr>Office Theme</vt:lpstr>
      <vt:lpstr> کارگاه آموزشی  تعالی کیفیت پژوهش دانشگاهی</vt:lpstr>
      <vt:lpstr> چرا بايد تحقيق/پژوهش انجام دهيم؟</vt:lpstr>
      <vt:lpstr> مراحل انجام تحقيق</vt:lpstr>
      <vt:lpstr> انتخاب مسئله تحقيق</vt:lpstr>
      <vt:lpstr>مشخصات (دستاوردهاي مورد انتظار) اصلی تحقیق: </vt:lpstr>
      <vt:lpstr>   نوآوری! نوآوری! نوآوری!    </vt:lpstr>
      <vt:lpstr>   مسئله تحقیق خوب و بد    </vt:lpstr>
      <vt:lpstr>   راجع به بلند همتی/جاه طلبی در تحقیق    </vt:lpstr>
      <vt:lpstr>   ممیزی تحقیق    </vt:lpstr>
      <vt:lpstr>   تمرين خوش سليقه بودن    </vt:lpstr>
      <vt:lpstr>   پايش فعاليت هاي گروههاي تحقيقاتي برجسته    </vt:lpstr>
      <vt:lpstr>سنجش کیفیت مجلات  </vt:lpstr>
      <vt:lpstr>PowerPoint Presentation</vt:lpstr>
      <vt:lpstr> 1- مجله بايد کاملا تخصصی باشد.  </vt:lpstr>
      <vt:lpstr>PowerPoint Presentation</vt:lpstr>
      <vt:lpstr>PowerPoint Presentation</vt:lpstr>
      <vt:lpstr>2- مجلات با مرتبه کیفی Q3 نباید جهت چاپ، هزینه دريافت نماید.</vt:lpstr>
      <vt:lpstr> 3- مجله بایستی حداقل 10 سال سابقه انتشار داشته باشد. </vt:lpstr>
      <vt:lpstr>PowerPoint Presentation</vt:lpstr>
      <vt:lpstr>4- مجلات نمایه شده درScopus  حداقل دارای H Index = 20 باشند</vt:lpstr>
      <vt:lpstr>  5- زمان دريافت تا پذيرش مقاله منطقی باشد (حداقل 3 ماه) 6- مقاله دارای فرایند داوری فنی/علمی/تخصصی باشد (حداقل 2 داور) . </vt:lpstr>
      <vt:lpstr>7-  تعداد شماره های منتشر شده هر مجله در سال منطقی باشد</vt:lpstr>
      <vt:lpstr>8-  تعداد مقالات چاپ شده در یک شماره محدود باشد 9- نویسندگان از یک کشور خاص (ایران) نباشند</vt:lpstr>
      <vt:lpstr>PowerPoint Presentation</vt:lpstr>
      <vt:lpstr>PowerPoint Presentation</vt:lpstr>
      <vt:lpstr>10- هیات تحریریه نشریه معتبر باشد. 11- انتشارات نشریه معتبر باشد.</vt:lpstr>
      <vt:lpstr>معیارهای اختصاصی دانشکده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کفایت و کمیت بروندادهای رساله دکتری</dc:title>
  <dc:creator>s.ghadiri</dc:creator>
  <cp:lastModifiedBy>ahlpakravan</cp:lastModifiedBy>
  <cp:revision>117</cp:revision>
  <dcterms:created xsi:type="dcterms:W3CDTF">2016-10-25T07:25:31Z</dcterms:created>
  <dcterms:modified xsi:type="dcterms:W3CDTF">2020-06-07T05:01:42Z</dcterms:modified>
</cp:coreProperties>
</file>